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3" r:id="rId5"/>
    <p:sldId id="26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FF"/>
    <a:srgbClr val="333399"/>
    <a:srgbClr val="0000F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041" autoAdjust="0"/>
  </p:normalViewPr>
  <p:slideViewPr>
    <p:cSldViewPr>
      <p:cViewPr varScale="1">
        <p:scale>
          <a:sx n="101" d="100"/>
          <a:sy n="101" d="100"/>
        </p:scale>
        <p:origin x="118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30EDC-0E0E-46BC-923C-7679C0A3645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52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B2F23-5159-497F-9304-9C6B84F8835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73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E6B61-4540-43C6-A93C-0F41BE2AC70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6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E82D76-6E89-4B31-86FA-C27C2AEE680D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43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80F96-ABFD-4B8B-A716-ECE6BF4577E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51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B6C72-E72F-4E64-844E-8F86C20A6F4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48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46332-57E5-4BC9-96E2-470793CAB54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31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3AA55-BF96-42DD-AD75-815A82A0BC8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7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087C1-6F58-4F6D-9060-D3EE87EB1D1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75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9AD24A-813D-45B6-94E6-BC38C0BD384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23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22D114-A005-414D-BB25-9CA11E321E5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5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FEACFB-7007-4E7D-9C91-B3D2E99D935D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ru-RU" sz="2800" kern="1200" dirty="0">
                <a:solidFill>
                  <a:srgbClr val="FFFF99"/>
                </a:solidFill>
                <a:latin typeface="Georgia" pitchFamily="18" charset="0"/>
                <a:ea typeface="+mn-ea"/>
                <a:cs typeface="+mn-cs"/>
              </a:rPr>
              <a:t>Цифровые панорамные приемники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4800" y="228600"/>
            <a:ext cx="39068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99"/>
                </a:solidFill>
              </a:rPr>
              <a:t>теорема Найквиста-Котельникова (</a:t>
            </a:r>
            <a:r>
              <a:rPr lang="en-US" dirty="0">
                <a:solidFill>
                  <a:srgbClr val="FFFF99"/>
                </a:solidFill>
              </a:rPr>
              <a:t>light</a:t>
            </a:r>
            <a:r>
              <a:rPr lang="ru-RU" dirty="0">
                <a:solidFill>
                  <a:srgbClr val="FFFF99"/>
                </a:solidFill>
              </a:rPr>
              <a:t>), пространственная </a:t>
            </a:r>
            <a:r>
              <a:rPr lang="ru-RU" dirty="0" smtClean="0">
                <a:solidFill>
                  <a:srgbClr val="FFFF99"/>
                </a:solidFill>
              </a:rPr>
              <a:t>дискретизация</a:t>
            </a:r>
            <a:endParaRPr lang="en-US" dirty="0" smtClean="0">
              <a:solidFill>
                <a:srgbClr val="FFFF99"/>
              </a:solidFill>
            </a:endParaRPr>
          </a:p>
          <a:p>
            <a:endParaRPr lang="en-US" dirty="0">
              <a:solidFill>
                <a:srgbClr val="FFFF99"/>
              </a:solidFill>
            </a:endParaRPr>
          </a:p>
          <a:p>
            <a:r>
              <a:rPr lang="ru-RU" dirty="0" smtClean="0">
                <a:solidFill>
                  <a:srgbClr val="FFFF99"/>
                </a:solidFill>
              </a:rPr>
              <a:t>Для восстановления сигнала, </a:t>
            </a:r>
            <a:r>
              <a:rPr lang="ru-RU" dirty="0">
                <a:solidFill>
                  <a:srgbClr val="FFFF99"/>
                </a:solidFill>
              </a:rPr>
              <a:t>имеющего </a:t>
            </a:r>
            <a:r>
              <a:rPr lang="ru-RU" dirty="0" smtClean="0">
                <a:solidFill>
                  <a:srgbClr val="FFFF99"/>
                </a:solidFill>
              </a:rPr>
              <a:t>спектр конечной ширины, требуется дискретизация с частотой в 2 раза выше, чем верхняя граничная частота сигнала.</a:t>
            </a:r>
            <a:endParaRPr lang="ru-RU" dirty="0">
              <a:solidFill>
                <a:srgbClr val="FFFF99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5888"/>
            <a:ext cx="47529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211638" y="4941888"/>
          <a:ext cx="47625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Точечный рисунок" r:id="rId4" imgW="4761905" imgH="1514686" progId="Paint.Picture">
                  <p:embed/>
                </p:oleObj>
              </mc:Choice>
              <mc:Fallback>
                <p:oleObj name="Точечный рисунок" r:id="rId4" imgW="4761905" imgH="15146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941888"/>
                        <a:ext cx="4762500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4211638" y="1773238"/>
          <a:ext cx="47625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Точечный рисунок" r:id="rId6" imgW="4761905" imgH="1523810" progId="Paint.Picture">
                  <p:embed/>
                </p:oleObj>
              </mc:Choice>
              <mc:Fallback>
                <p:oleObj name="Точечный рисунок" r:id="rId6" imgW="4761905" imgH="1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773238"/>
                        <a:ext cx="47625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211638" y="3357563"/>
          <a:ext cx="47625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Точечный рисунок" r:id="rId8" imgW="4761905" imgH="1533739" progId="Paint.Picture">
                  <p:embed/>
                </p:oleObj>
              </mc:Choice>
              <mc:Fallback>
                <p:oleObj name="Точечный рисунок" r:id="rId8" imgW="4761905" imgH="15337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357563"/>
                        <a:ext cx="4762500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3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Еще один метод – использование метода МНК и «вписывание» теоретического профиля в имеющееся распределение интенсивности.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11393" r="23050" b="21203"/>
          <a:stretch/>
        </p:blipFill>
        <p:spPr bwMode="auto">
          <a:xfrm>
            <a:off x="304801" y="964286"/>
            <a:ext cx="4381500" cy="349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4599282"/>
            <a:ext cx="4714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Методы часто совмещают. Находят центр масс, а форму </a:t>
            </a:r>
            <a:r>
              <a:rPr lang="en-US" sz="2000" dirty="0" smtClean="0">
                <a:solidFill>
                  <a:srgbClr val="FFFF99"/>
                </a:solidFill>
              </a:rPr>
              <a:t>PSF </a:t>
            </a:r>
            <a:r>
              <a:rPr lang="ru-RU" sz="2000" dirty="0" smtClean="0">
                <a:solidFill>
                  <a:srgbClr val="FFFF99"/>
                </a:solidFill>
              </a:rPr>
              <a:t>описывают Гауссом или </a:t>
            </a:r>
            <a:r>
              <a:rPr lang="ru-RU" sz="2000" dirty="0" err="1" smtClean="0">
                <a:solidFill>
                  <a:srgbClr val="FFFF99"/>
                </a:solidFill>
              </a:rPr>
              <a:t>Моффатом</a:t>
            </a:r>
            <a:r>
              <a:rPr lang="ru-RU" sz="2000" dirty="0" smtClean="0">
                <a:solidFill>
                  <a:srgbClr val="FFFF99"/>
                </a:solidFill>
              </a:rPr>
              <a:t>, уточняя положение центра.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2" t="82137" r="34703" b="5063"/>
          <a:stretch/>
        </p:blipFill>
        <p:spPr bwMode="auto">
          <a:xfrm>
            <a:off x="6302461" y="1905000"/>
            <a:ext cx="2841539" cy="109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9" t="10443" r="38218" b="75475"/>
          <a:stretch/>
        </p:blipFill>
        <p:spPr bwMode="auto">
          <a:xfrm>
            <a:off x="4714522" y="1028870"/>
            <a:ext cx="2841539" cy="93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http://upload.wikimedia.org/wikipedia/commons/thumb/7/74/Normal_Distribution_PDF.svg/360px-Normal_Distribution_PDF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02" y="3054984"/>
            <a:ext cx="2851538" cy="182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6" t="26282" r="66463" b="66478"/>
          <a:stretch/>
        </p:blipFill>
        <p:spPr bwMode="auto">
          <a:xfrm>
            <a:off x="7048982" y="4343400"/>
            <a:ext cx="2095018" cy="52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27018" r="54004" b="66628"/>
          <a:stretch/>
        </p:blipFill>
        <p:spPr bwMode="auto">
          <a:xfrm>
            <a:off x="5486400" y="4876800"/>
            <a:ext cx="3670140" cy="46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0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t="11550" r="31857" b="21360"/>
          <a:stretch/>
        </p:blipFill>
        <p:spPr bwMode="auto">
          <a:xfrm>
            <a:off x="1447800" y="2286000"/>
            <a:ext cx="5486400" cy="435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152400"/>
            <a:ext cx="861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При </a:t>
            </a:r>
            <a:r>
              <a:rPr lang="ru-RU" sz="2000" dirty="0" err="1" smtClean="0">
                <a:solidFill>
                  <a:srgbClr val="FFFF99"/>
                </a:solidFill>
              </a:rPr>
              <a:t>фитировании</a:t>
            </a:r>
            <a:endParaRPr lang="ru-RU" sz="2000" dirty="0" smtClean="0">
              <a:solidFill>
                <a:srgbClr val="FFFF99"/>
              </a:solidFill>
            </a:endParaRP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Кроме центра мы определяем еще параметр </a:t>
            </a:r>
            <a:r>
              <a:rPr lang="en-US" sz="2000" dirty="0" smtClean="0">
                <a:solidFill>
                  <a:srgbClr val="FFFF99"/>
                </a:solidFill>
              </a:rPr>
              <a:t>FWHM</a:t>
            </a:r>
            <a:endParaRPr lang="ru-RU" sz="2000" dirty="0" smtClean="0">
              <a:solidFill>
                <a:srgbClr val="FFFF99"/>
              </a:solidFill>
            </a:endParaRP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Полный интеграл под </a:t>
            </a:r>
            <a:r>
              <a:rPr lang="ru-RU" sz="2000" dirty="0" err="1" smtClean="0">
                <a:solidFill>
                  <a:srgbClr val="FFFF99"/>
                </a:solidFill>
              </a:rPr>
              <a:t>фитирующей</a:t>
            </a:r>
            <a:r>
              <a:rPr lang="ru-RU" sz="2000" dirty="0" smtClean="0">
                <a:solidFill>
                  <a:srgbClr val="FFFF99"/>
                </a:solidFill>
              </a:rPr>
              <a:t> функцией (эквивалентная ширина линии)</a:t>
            </a: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Возможны более сложные случаи – сложение двух функций и «разделение» источников/линий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52400"/>
            <a:ext cx="861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Как идентифицировать звезды?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r>
              <a:rPr lang="ru-RU" sz="2000" dirty="0" smtClean="0">
                <a:solidFill>
                  <a:srgbClr val="FFFF99"/>
                </a:solidFill>
              </a:rPr>
              <a:t>В пространстве углов/отношений сторон для всех «треугольников» можно найти соответствия.</a:t>
            </a:r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52400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Задачка. 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Найдите координаты </a:t>
            </a:r>
            <a:r>
              <a:rPr lang="ru-RU" sz="2000" dirty="0" err="1" smtClean="0">
                <a:solidFill>
                  <a:srgbClr val="FFFF99"/>
                </a:solidFill>
              </a:rPr>
              <a:t>референсного</a:t>
            </a:r>
            <a:r>
              <a:rPr lang="ru-RU" sz="2000" dirty="0" smtClean="0">
                <a:solidFill>
                  <a:srgbClr val="FFFF99"/>
                </a:solidFill>
              </a:rPr>
              <a:t> пикселя в формате</a:t>
            </a:r>
          </a:p>
          <a:p>
            <a:r>
              <a:rPr lang="en-US" sz="2000" dirty="0" err="1" smtClean="0">
                <a:solidFill>
                  <a:srgbClr val="FFFF99"/>
                </a:solidFill>
              </a:rPr>
              <a:t>Hh:mm:ss</a:t>
            </a:r>
            <a:r>
              <a:rPr lang="en-US" sz="2000" dirty="0" smtClean="0">
                <a:solidFill>
                  <a:srgbClr val="FFFF99"/>
                </a:solidFill>
              </a:rPr>
              <a:t>, </a:t>
            </a:r>
            <a:r>
              <a:rPr lang="en-US" sz="2000" dirty="0" err="1" smtClean="0">
                <a:solidFill>
                  <a:srgbClr val="FFFF99"/>
                </a:solidFill>
              </a:rPr>
              <a:t>dd:mm:ss</a:t>
            </a:r>
            <a:r>
              <a:rPr lang="ru-RU" sz="2000" dirty="0" smtClean="0">
                <a:solidFill>
                  <a:srgbClr val="FFFF99"/>
                </a:solidFill>
              </a:rPr>
              <a:t> и масштаб изображения.</a:t>
            </a:r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 smtClean="0">
              <a:solidFill>
                <a:srgbClr val="FFFF99"/>
              </a:solidFill>
            </a:endParaRPr>
          </a:p>
          <a:p>
            <a:r>
              <a:rPr lang="en-US" sz="2000" dirty="0">
                <a:solidFill>
                  <a:srgbClr val="FFFF99"/>
                </a:solidFill>
              </a:rPr>
              <a:t>TYPE1  	= 'RA---TAN'          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CRPIX1  	= 179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CRVAL1  	= 260.1714010332432281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CDELT1  	= -0.0005211305614169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CUNIT1  	= '</a:t>
            </a:r>
            <a:r>
              <a:rPr lang="en-US" sz="2000" dirty="0" err="1">
                <a:solidFill>
                  <a:srgbClr val="FFFF99"/>
                </a:solidFill>
              </a:rPr>
              <a:t>deg</a:t>
            </a:r>
            <a:r>
              <a:rPr lang="en-US" sz="2000" dirty="0">
                <a:solidFill>
                  <a:srgbClr val="FFFF99"/>
                </a:solidFill>
              </a:rPr>
              <a:t>     '          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CTYPE2  	= 'DEC--TAN'          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CRPIX2  	= 196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CRVAL2  	= 41.1413183893295482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CDELT2  	= 0.0005209894922595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CUNIT2  	= '</a:t>
            </a:r>
            <a:r>
              <a:rPr lang="en-US" sz="2000" dirty="0" err="1">
                <a:solidFill>
                  <a:srgbClr val="FFFF99"/>
                </a:solidFill>
              </a:rPr>
              <a:t>deg</a:t>
            </a:r>
            <a:r>
              <a:rPr lang="en-US" sz="2000" dirty="0">
                <a:solidFill>
                  <a:srgbClr val="FFFF99"/>
                </a:solidFill>
              </a:rPr>
              <a:t>     ' </a:t>
            </a:r>
            <a:endParaRPr lang="ru-RU" sz="2000" dirty="0" smtClean="0">
              <a:solidFill>
                <a:srgbClr val="FFFF99"/>
              </a:solidFill>
            </a:endParaRPr>
          </a:p>
          <a:p>
            <a:r>
              <a:rPr lang="en-US" sz="2000" dirty="0">
                <a:solidFill>
                  <a:srgbClr val="FFFF99"/>
                </a:solidFill>
              </a:rPr>
              <a:t>CROTA1  	= 8.6676277918239020                          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CROTA2  	= 8.6743889706402442 </a:t>
            </a:r>
            <a:endParaRPr lang="ru-RU" sz="2000" dirty="0" smtClean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52400"/>
            <a:ext cx="8839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Хорошо со звездами! Почти всегда есть к чему привязаться.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А как быть со спектрами?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Нам нужны реперные точки. </a:t>
            </a: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Атмосферные линии</a:t>
            </a: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Лампа с полым катодом (линейчатого спектра)</a:t>
            </a:r>
          </a:p>
          <a:p>
            <a:pPr marL="457200" indent="-457200">
              <a:buAutoNum type="arabicParenR"/>
            </a:pPr>
            <a:r>
              <a:rPr lang="ru-RU" sz="2000" dirty="0" smtClean="0">
                <a:solidFill>
                  <a:srgbClr val="FFFF99"/>
                </a:solidFill>
              </a:rPr>
              <a:t>Всякая модная фигня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r>
              <a:rPr lang="ru-RU" sz="2000" dirty="0" smtClean="0">
                <a:solidFill>
                  <a:srgbClr val="FFFF99"/>
                </a:solidFill>
              </a:rPr>
              <a:t>В любом случае, необходима стабильность спектрографа на протяжении многих часов, иначе все расползется!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r>
              <a:rPr lang="ru-RU" sz="2000" dirty="0" smtClean="0">
                <a:solidFill>
                  <a:srgbClr val="FFFF99"/>
                </a:solidFill>
              </a:rPr>
              <a:t>Для спектров так же можно записать сложный полином в котором будет все учтено. И это делается на этапе обработки. В дальнейшем шкала длин волн линеаризуется. 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r>
              <a:rPr lang="es-ES" sz="2000" dirty="0">
                <a:solidFill>
                  <a:srgbClr val="FFFF99"/>
                </a:solidFill>
              </a:rPr>
              <a:t>wavelength = f (x, y) / </a:t>
            </a:r>
            <a:r>
              <a:rPr lang="es-ES" sz="2000" dirty="0" smtClean="0">
                <a:solidFill>
                  <a:srgbClr val="FFFF99"/>
                </a:solidFill>
              </a:rPr>
              <a:t>y</a:t>
            </a:r>
            <a:r>
              <a:rPr lang="ru-RU" sz="2000" dirty="0" smtClean="0">
                <a:solidFill>
                  <a:srgbClr val="FFFF99"/>
                </a:solidFill>
              </a:rPr>
              <a:t>   </a:t>
            </a:r>
          </a:p>
          <a:p>
            <a:r>
              <a:rPr lang="en-US" sz="2000" dirty="0" smtClean="0">
                <a:solidFill>
                  <a:srgbClr val="FFFF99"/>
                </a:solidFill>
              </a:rPr>
              <a:t>&gt;&gt;&gt; </a:t>
            </a:r>
            <a:r>
              <a:rPr lang="ru-RU" sz="2000" dirty="0" smtClean="0">
                <a:solidFill>
                  <a:srgbClr val="FFFF99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FFFF99"/>
                </a:solidFill>
              </a:rPr>
              <a:t>CRVAL1  </a:t>
            </a:r>
            <a:r>
              <a:rPr lang="en-US" sz="2000" dirty="0">
                <a:solidFill>
                  <a:srgbClr val="FFFF99"/>
                </a:solidFill>
              </a:rPr>
              <a:t>	= 3700.00 / WAVELENGTH 1-st ELEMENT, ANGSTROM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CDELT1  	= 0.800000 / DISPERSION, ANGSTROM/PX                        </a:t>
            </a:r>
          </a:p>
          <a:p>
            <a:r>
              <a:rPr lang="en-US" sz="2000" dirty="0">
                <a:solidFill>
                  <a:srgbClr val="FFFF99"/>
                </a:solidFill>
              </a:rPr>
              <a:t>CRPIX1  	= 1 / </a:t>
            </a:r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4799" y="228600"/>
            <a:ext cx="8479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FF99"/>
                </a:solidFill>
              </a:rPr>
              <a:t>Количество фотоэлектронов в изображении звезды или другого объекта определяется произведением потока, времени накопления и квантовой эффективности. После АЦП заряд превращается в </a:t>
            </a:r>
            <a:r>
              <a:rPr lang="en-US" dirty="0" smtClean="0">
                <a:solidFill>
                  <a:srgbClr val="FFFF99"/>
                </a:solidFill>
              </a:rPr>
              <a:t>ADU</a:t>
            </a:r>
            <a:r>
              <a:rPr lang="ru-RU" dirty="0" smtClean="0">
                <a:solidFill>
                  <a:srgbClr val="FFFF99"/>
                </a:solidFill>
              </a:rPr>
              <a:t>.</a:t>
            </a:r>
          </a:p>
          <a:p>
            <a:r>
              <a:rPr lang="ru-RU" dirty="0" smtClean="0">
                <a:solidFill>
                  <a:srgbClr val="FFFF99"/>
                </a:solidFill>
              </a:rPr>
              <a:t>Нам нужно просто посчитать сумму отсчетов в изображении!</a:t>
            </a:r>
            <a:endParaRPr lang="ru-RU" dirty="0">
              <a:solidFill>
                <a:srgbClr val="FFFF99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t="4905" r="19492" b="21361"/>
          <a:stretch/>
        </p:blipFill>
        <p:spPr bwMode="auto">
          <a:xfrm>
            <a:off x="2209800" y="1428929"/>
            <a:ext cx="6324600" cy="518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7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02567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Апертурная фотометрия: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Выполняем все необходимые калибровки (</a:t>
            </a:r>
            <a:r>
              <a:rPr lang="en-US" sz="2000" dirty="0" smtClean="0">
                <a:solidFill>
                  <a:srgbClr val="FFFF99"/>
                </a:solidFill>
              </a:rPr>
              <a:t>dark </a:t>
            </a:r>
            <a:r>
              <a:rPr lang="ru-RU" sz="2000" dirty="0" smtClean="0">
                <a:solidFill>
                  <a:srgbClr val="FFFF99"/>
                </a:solidFill>
              </a:rPr>
              <a:t>и</a:t>
            </a:r>
            <a:r>
              <a:rPr lang="en-US" sz="2000" dirty="0" smtClean="0">
                <a:solidFill>
                  <a:srgbClr val="FFFF99"/>
                </a:solidFill>
              </a:rPr>
              <a:t> flat</a:t>
            </a:r>
            <a:r>
              <a:rPr lang="ru-RU" sz="2000" dirty="0" smtClean="0">
                <a:solidFill>
                  <a:srgbClr val="FFFF99"/>
                </a:solidFill>
              </a:rPr>
              <a:t>)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Центрируем апертуру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Определяем фон неба (</a:t>
            </a:r>
            <a:r>
              <a:rPr lang="en-US" sz="2000" dirty="0" smtClean="0">
                <a:solidFill>
                  <a:srgbClr val="FFFF99"/>
                </a:solidFill>
              </a:rPr>
              <a:t>MSKY</a:t>
            </a:r>
            <a:r>
              <a:rPr lang="ru-RU" sz="2000" dirty="0" smtClean="0">
                <a:solidFill>
                  <a:srgbClr val="FFFF99"/>
                </a:solidFill>
              </a:rPr>
              <a:t>)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Определяем поток от звезды</a:t>
            </a:r>
            <a:r>
              <a:rPr lang="en-US" sz="2000" dirty="0" smtClean="0">
                <a:solidFill>
                  <a:srgbClr val="FFFF99"/>
                </a:solidFill>
              </a:rPr>
              <a:t> (FLUX)</a:t>
            </a:r>
            <a:r>
              <a:rPr lang="ru-RU" sz="2000" dirty="0" smtClean="0">
                <a:solidFill>
                  <a:srgbClr val="FFFF99"/>
                </a:solidFill>
              </a:rPr>
              <a:t> 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7" t="32437" r="31991" b="13607"/>
          <a:stretch/>
        </p:blipFill>
        <p:spPr bwMode="auto">
          <a:xfrm>
            <a:off x="412044" y="1905000"/>
            <a:ext cx="2566422" cy="243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96" y="3962399"/>
            <a:ext cx="42957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82648"/>
            <a:ext cx="6178168" cy="135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Все сказанное выше относится и к спектрам.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Так же требуется центрирование апертуры и оптимальная экстракция.</a:t>
            </a:r>
          </a:p>
          <a:p>
            <a:r>
              <a:rPr lang="ru-RU" sz="2000" dirty="0" smtClean="0">
                <a:solidFill>
                  <a:srgbClr val="FFFF99"/>
                </a:solidFill>
              </a:rPr>
              <a:t>Так же применимы методы </a:t>
            </a:r>
            <a:r>
              <a:rPr lang="en-US" sz="2000" dirty="0" smtClean="0">
                <a:solidFill>
                  <a:srgbClr val="FFFF99"/>
                </a:solidFill>
              </a:rPr>
              <a:t>PSF</a:t>
            </a:r>
            <a:r>
              <a:rPr lang="ru-RU" sz="2000" dirty="0" smtClean="0">
                <a:solidFill>
                  <a:srgbClr val="FFFF99"/>
                </a:solidFill>
              </a:rPr>
              <a:t>.</a:t>
            </a: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7955" r="27075" b="17695"/>
          <a:stretch/>
        </p:blipFill>
        <p:spPr bwMode="auto">
          <a:xfrm>
            <a:off x="381000" y="1219200"/>
            <a:ext cx="6578930" cy="54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 t="9741" r="23150" b="15745"/>
          <a:stretch/>
        </p:blipFill>
        <p:spPr bwMode="auto">
          <a:xfrm>
            <a:off x="972787" y="762000"/>
            <a:ext cx="6662057" cy="545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3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11667"/>
            <a:ext cx="4038600" cy="973667"/>
          </a:xfrm>
        </p:spPr>
        <p:txBody>
          <a:bodyPr/>
          <a:lstStyle/>
          <a:p>
            <a:r>
              <a:rPr lang="ru-RU" sz="2800" kern="1200" dirty="0" smtClean="0">
                <a:solidFill>
                  <a:srgbClr val="FFFF66"/>
                </a:solidFill>
                <a:latin typeface="Georgia" pitchFamily="18" charset="0"/>
                <a:ea typeface="+mn-ea"/>
                <a:cs typeface="+mn-cs"/>
              </a:rPr>
              <a:t>ПЗС </a:t>
            </a:r>
            <a:r>
              <a:rPr lang="ru-RU" sz="2800" kern="1200" dirty="0">
                <a:solidFill>
                  <a:srgbClr val="FFFF66"/>
                </a:solidFill>
                <a:latin typeface="Georgia" pitchFamily="18" charset="0"/>
                <a:ea typeface="+mn-ea"/>
                <a:cs typeface="+mn-cs"/>
              </a:rPr>
              <a:t>матрицы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" y="1258431"/>
            <a:ext cx="50404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FFFF66"/>
                </a:solidFill>
              </a:rPr>
              <a:t>Прибор с зарядовой связью был изобретён в 1969 году </a:t>
            </a:r>
            <a:r>
              <a:rPr lang="ru-RU" sz="1400" dirty="0" err="1" smtClean="0">
                <a:solidFill>
                  <a:srgbClr val="FFFF66"/>
                </a:solidFill>
              </a:rPr>
              <a:t>Уиллардом</a:t>
            </a:r>
            <a:r>
              <a:rPr lang="ru-RU" sz="1400" dirty="0" smtClean="0">
                <a:solidFill>
                  <a:srgbClr val="FFFF66"/>
                </a:solidFill>
              </a:rPr>
              <a:t> </a:t>
            </a:r>
            <a:r>
              <a:rPr lang="ru-RU" sz="1400" dirty="0" err="1" smtClean="0">
                <a:solidFill>
                  <a:srgbClr val="FFFF66"/>
                </a:solidFill>
              </a:rPr>
              <a:t>Бойлом</a:t>
            </a:r>
            <a:r>
              <a:rPr lang="ru-RU" sz="1400" dirty="0" smtClean="0">
                <a:solidFill>
                  <a:srgbClr val="FFFF66"/>
                </a:solidFill>
              </a:rPr>
              <a:t> и Джорджем Смитом в Лабораториях Белла (AT&amp;T Bell </a:t>
            </a:r>
            <a:r>
              <a:rPr lang="ru-RU" sz="1400" dirty="0" err="1" smtClean="0">
                <a:solidFill>
                  <a:srgbClr val="FFFF66"/>
                </a:solidFill>
              </a:rPr>
              <a:t>Labs</a:t>
            </a:r>
            <a:r>
              <a:rPr lang="ru-RU" sz="1400" dirty="0" smtClean="0">
                <a:solidFill>
                  <a:srgbClr val="FFFF66"/>
                </a:solidFill>
              </a:rPr>
              <a:t>)</a:t>
            </a:r>
          </a:p>
          <a:p>
            <a:endParaRPr lang="ru-RU" sz="1400" dirty="0">
              <a:solidFill>
                <a:srgbClr val="FFFF66"/>
              </a:solidFill>
            </a:endParaRPr>
          </a:p>
          <a:p>
            <a:r>
              <a:rPr lang="ru-RU" sz="1400" dirty="0" smtClean="0">
                <a:solidFill>
                  <a:srgbClr val="FFFF66"/>
                </a:solidFill>
              </a:rPr>
              <a:t>В 1970 году исследователи Bell </a:t>
            </a:r>
            <a:r>
              <a:rPr lang="ru-RU" sz="1400" dirty="0" err="1" smtClean="0">
                <a:solidFill>
                  <a:srgbClr val="FFFF66"/>
                </a:solidFill>
              </a:rPr>
              <a:t>Labs</a:t>
            </a:r>
            <a:r>
              <a:rPr lang="ru-RU" sz="1400" dirty="0" smtClean="0">
                <a:solidFill>
                  <a:srgbClr val="FFFF66"/>
                </a:solidFill>
              </a:rPr>
              <a:t> научились фиксировать изображения с помощью простых линейных устройств.</a:t>
            </a:r>
          </a:p>
          <a:p>
            <a:endParaRPr lang="ru-RU" sz="1400" dirty="0">
              <a:solidFill>
                <a:srgbClr val="FFFF66"/>
              </a:solidFill>
            </a:endParaRPr>
          </a:p>
          <a:p>
            <a:r>
              <a:rPr lang="ru-RU" sz="1400" dirty="0" smtClean="0">
                <a:solidFill>
                  <a:srgbClr val="FFFF66"/>
                </a:solidFill>
              </a:rPr>
              <a:t>В 2009 году эти создатели ПЗС-матрицы были награждены Нобелевской премией по физике.</a:t>
            </a:r>
            <a:endParaRPr lang="ru-RU" sz="1400" dirty="0">
              <a:solidFill>
                <a:srgbClr val="FFFF66"/>
              </a:solidFill>
            </a:endParaRPr>
          </a:p>
        </p:txBody>
      </p:sp>
      <p:pic>
        <p:nvPicPr>
          <p:cNvPr id="6" name="Picture 12" descr="ccd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0"/>
            <a:ext cx="3733800" cy="24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CCD_Zeile_Belichtung_Trans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39" y="381000"/>
            <a:ext cx="379753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3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1"/>
            <a:ext cx="5257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dirty="0">
                <a:solidFill>
                  <a:srgbClr val="FFFF99"/>
                </a:solidFill>
                <a:latin typeface="Georgia" pitchFamily="18" charset="0"/>
                <a:ea typeface="+mn-ea"/>
                <a:cs typeface="+mn-cs"/>
              </a:rPr>
              <a:t>характеристики ПЗС-камер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836824"/>
            <a:ext cx="4068954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99"/>
                </a:solidFill>
              </a:rPr>
              <a:t>Шум считывания указывается в электронах на пиксель, внесенных в конечный сигнал после считывания ПЗС.</a:t>
            </a:r>
          </a:p>
          <a:p>
            <a:r>
              <a:rPr lang="ru-RU" sz="1600" dirty="0">
                <a:solidFill>
                  <a:srgbClr val="FFFF99"/>
                </a:solidFill>
              </a:rPr>
              <a:t>Ошибка АЦ преобразования + «призрачные электроны» вносят аддитивную неопределенность в выходной сигнал (флуктуации). Среднеквадратическое отклонение этих флуктуаций (1 сигма) и есть шум считывания.</a:t>
            </a: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>
                <a:solidFill>
                  <a:srgbClr val="FFFF99"/>
                </a:solidFill>
              </a:rPr>
              <a:t>Шум считывания не является </a:t>
            </a:r>
            <a:r>
              <a:rPr lang="ru-RU" sz="1600" dirty="0" smtClean="0">
                <a:solidFill>
                  <a:srgbClr val="FFFF99"/>
                </a:solidFill>
              </a:rPr>
              <a:t>пуассоновским.</a:t>
            </a:r>
            <a:endParaRPr lang="ru-RU" sz="1600" dirty="0">
              <a:solidFill>
                <a:srgbClr val="FFFF99"/>
              </a:solidFill>
            </a:endParaRP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>
                <a:solidFill>
                  <a:srgbClr val="FFFF99"/>
                </a:solidFill>
              </a:rPr>
              <a:t>Зависит от скорости считывания и температуры.</a:t>
            </a: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>
                <a:solidFill>
                  <a:srgbClr val="FFFF99"/>
                </a:solidFill>
              </a:rPr>
              <a:t>Шум считывания современных ПЗС-камер лежит ниже границы 10 </a:t>
            </a:r>
            <a:r>
              <a:rPr lang="en-US" sz="1600" dirty="0">
                <a:solidFill>
                  <a:srgbClr val="FFFF99"/>
                </a:solidFill>
              </a:rPr>
              <a:t>e/pix</a:t>
            </a:r>
          </a:p>
          <a:p>
            <a:endParaRPr lang="en-US" sz="1600" dirty="0">
              <a:solidFill>
                <a:srgbClr val="FFFF99"/>
              </a:solidFill>
            </a:endParaRPr>
          </a:p>
          <a:p>
            <a:r>
              <a:rPr lang="ru-RU" sz="1600" dirty="0">
                <a:solidFill>
                  <a:srgbClr val="FFFF99"/>
                </a:solidFill>
              </a:rPr>
              <a:t>Шум считывания измеряется по кадрам подложки </a:t>
            </a:r>
            <a:r>
              <a:rPr lang="en-US" sz="1600" dirty="0">
                <a:solidFill>
                  <a:srgbClr val="FFFF99"/>
                </a:solidFill>
              </a:rPr>
              <a:t>(bias)</a:t>
            </a:r>
          </a:p>
          <a:p>
            <a:endParaRPr lang="en-US" dirty="0">
              <a:solidFill>
                <a:srgbClr val="FFFF66"/>
              </a:solidFill>
            </a:endParaRPr>
          </a:p>
          <a:p>
            <a:endParaRPr lang="ru-RU" dirty="0" smtClean="0">
              <a:solidFill>
                <a:srgbClr val="FFFF66"/>
              </a:solidFill>
            </a:endParaRPr>
          </a:p>
          <a:p>
            <a:endParaRPr lang="ru-RU" dirty="0">
              <a:solidFill>
                <a:srgbClr val="FFFF6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554" y="1066800"/>
            <a:ext cx="483233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2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1"/>
            <a:ext cx="5257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dirty="0">
                <a:solidFill>
                  <a:srgbClr val="FFFF99"/>
                </a:solidFill>
                <a:latin typeface="Georgia" pitchFamily="18" charset="0"/>
                <a:ea typeface="+mn-ea"/>
                <a:cs typeface="+mn-cs"/>
              </a:rPr>
              <a:t>характеристики ПЗС-камер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755092"/>
            <a:ext cx="441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solidFill>
                  <a:srgbClr val="FFFF99"/>
                </a:solidFill>
              </a:rPr>
              <a:t>темновой</a:t>
            </a:r>
            <a:r>
              <a:rPr lang="ru-RU" sz="1600" dirty="0">
                <a:solidFill>
                  <a:srgbClr val="FFFF99"/>
                </a:solidFill>
              </a:rPr>
              <a:t> </a:t>
            </a:r>
            <a:r>
              <a:rPr lang="ru-RU" sz="1600" dirty="0" smtClean="0">
                <a:solidFill>
                  <a:srgbClr val="FFFF99"/>
                </a:solidFill>
              </a:rPr>
              <a:t>ток и </a:t>
            </a:r>
            <a:r>
              <a:rPr lang="ru-RU" sz="1600" dirty="0" err="1">
                <a:solidFill>
                  <a:srgbClr val="FFFF99"/>
                </a:solidFill>
              </a:rPr>
              <a:t>темновой</a:t>
            </a:r>
            <a:r>
              <a:rPr lang="ru-RU" sz="1600" dirty="0">
                <a:solidFill>
                  <a:srgbClr val="FFFF99"/>
                </a:solidFill>
              </a:rPr>
              <a:t> </a:t>
            </a:r>
            <a:r>
              <a:rPr lang="ru-RU" sz="1600" dirty="0" smtClean="0">
                <a:solidFill>
                  <a:srgbClr val="FFFF99"/>
                </a:solidFill>
              </a:rPr>
              <a:t>шум</a:t>
            </a:r>
            <a:endParaRPr lang="en-US" sz="1600" dirty="0" smtClean="0">
              <a:solidFill>
                <a:srgbClr val="FFFF99"/>
              </a:solidFill>
            </a:endParaRPr>
          </a:p>
          <a:p>
            <a:r>
              <a:rPr lang="ru-RU" sz="1600" dirty="0" smtClean="0">
                <a:solidFill>
                  <a:srgbClr val="FFFF99"/>
                </a:solidFill>
              </a:rPr>
              <a:t>Их часто путают!</a:t>
            </a:r>
          </a:p>
          <a:p>
            <a:endParaRPr lang="ru-RU" sz="1600" dirty="0" smtClean="0">
              <a:solidFill>
                <a:srgbClr val="FFFF99"/>
              </a:solidFill>
            </a:endParaRPr>
          </a:p>
          <a:p>
            <a:r>
              <a:rPr lang="en-US" sz="1600" dirty="0" smtClean="0">
                <a:solidFill>
                  <a:srgbClr val="FFFF99"/>
                </a:solidFill>
              </a:rPr>
              <a:t>e/(pix*sec)</a:t>
            </a:r>
            <a:endParaRPr lang="ru-RU" sz="1600" dirty="0" smtClean="0">
              <a:solidFill>
                <a:srgbClr val="FFFF99"/>
              </a:solidFill>
            </a:endParaRP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 err="1" smtClean="0">
                <a:solidFill>
                  <a:srgbClr val="FFFF99"/>
                </a:solidFill>
              </a:rPr>
              <a:t>Темновой</a:t>
            </a:r>
            <a:r>
              <a:rPr lang="ru-RU" sz="1600" dirty="0" smtClean="0">
                <a:solidFill>
                  <a:srgbClr val="FFFF99"/>
                </a:solidFill>
              </a:rPr>
              <a:t> ток появляется в результате </a:t>
            </a:r>
            <a:r>
              <a:rPr lang="ru-RU" sz="1600" dirty="0" err="1" smtClean="0">
                <a:solidFill>
                  <a:srgbClr val="FFFF99"/>
                </a:solidFill>
              </a:rPr>
              <a:t>термогенерации</a:t>
            </a:r>
            <a:r>
              <a:rPr lang="ru-RU" sz="1600" dirty="0" smtClean="0">
                <a:solidFill>
                  <a:srgbClr val="FFFF99"/>
                </a:solidFill>
              </a:rPr>
              <a:t> электронов в кремнии и проявляется как добавочные электроны в выходном сигнале.</a:t>
            </a: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 err="1" smtClean="0">
                <a:solidFill>
                  <a:srgbClr val="FFFF99"/>
                </a:solidFill>
              </a:rPr>
              <a:t>Темновой</a:t>
            </a:r>
            <a:r>
              <a:rPr lang="ru-RU" sz="1600" dirty="0" smtClean="0">
                <a:solidFill>
                  <a:srgbClr val="FFFF99"/>
                </a:solidFill>
              </a:rPr>
              <a:t> ток уменьшается в 2 раза при понижении температуры на 5-6 градусов.</a:t>
            </a: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 smtClean="0">
                <a:solidFill>
                  <a:srgbClr val="FFFF99"/>
                </a:solidFill>
              </a:rPr>
              <a:t>Есть «горячие пиксели» в которых уровень </a:t>
            </a:r>
            <a:r>
              <a:rPr lang="ru-RU" sz="1600" dirty="0" err="1" smtClean="0">
                <a:solidFill>
                  <a:srgbClr val="FFFF99"/>
                </a:solidFill>
              </a:rPr>
              <a:t>темнового</a:t>
            </a:r>
            <a:r>
              <a:rPr lang="ru-RU" sz="1600" dirty="0" smtClean="0">
                <a:solidFill>
                  <a:srgbClr val="FFFF99"/>
                </a:solidFill>
              </a:rPr>
              <a:t> тока больше, чем в нормальных пикселях.</a:t>
            </a: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 err="1" smtClean="0">
                <a:solidFill>
                  <a:srgbClr val="FFFF99"/>
                </a:solidFill>
              </a:rPr>
              <a:t>Темновой</a:t>
            </a:r>
            <a:r>
              <a:rPr lang="ru-RU" sz="1600" dirty="0" smtClean="0">
                <a:solidFill>
                  <a:srgbClr val="FFFF99"/>
                </a:solidFill>
              </a:rPr>
              <a:t> ток имеет пуассоновский характер и Шум </a:t>
            </a:r>
            <a:r>
              <a:rPr lang="ru-RU" sz="1600" dirty="0" err="1" smtClean="0">
                <a:solidFill>
                  <a:srgbClr val="FFFF99"/>
                </a:solidFill>
              </a:rPr>
              <a:t>темнового</a:t>
            </a:r>
            <a:r>
              <a:rPr lang="ru-RU" sz="1600" dirty="0" smtClean="0">
                <a:solidFill>
                  <a:srgbClr val="FFFF99"/>
                </a:solidFill>
              </a:rPr>
              <a:t> тока =</a:t>
            </a:r>
            <a:r>
              <a:rPr lang="en-US" sz="1600" dirty="0" err="1" smtClean="0">
                <a:solidFill>
                  <a:srgbClr val="FFFF99"/>
                </a:solidFill>
              </a:rPr>
              <a:t>sqrt</a:t>
            </a:r>
            <a:r>
              <a:rPr lang="en-US" sz="1600" dirty="0" smtClean="0">
                <a:solidFill>
                  <a:srgbClr val="FFFF99"/>
                </a:solidFill>
              </a:rPr>
              <a:t>(</a:t>
            </a:r>
            <a:r>
              <a:rPr lang="ru-RU" sz="1600" dirty="0" smtClean="0">
                <a:solidFill>
                  <a:srgbClr val="FFFF99"/>
                </a:solidFill>
              </a:rPr>
              <a:t>тока</a:t>
            </a:r>
            <a:r>
              <a:rPr lang="en-US" sz="1600" dirty="0" smtClean="0">
                <a:solidFill>
                  <a:srgbClr val="FFFF99"/>
                </a:solidFill>
              </a:rPr>
              <a:t>)</a:t>
            </a:r>
            <a:endParaRPr lang="ru-RU" sz="1600" dirty="0" smtClean="0">
              <a:solidFill>
                <a:srgbClr val="FFFF99"/>
              </a:solidFill>
            </a:endParaRPr>
          </a:p>
          <a:p>
            <a:endParaRPr lang="ru-RU" sz="1600" dirty="0">
              <a:solidFill>
                <a:srgbClr val="FFFF99"/>
              </a:solidFill>
            </a:endParaRPr>
          </a:p>
          <a:p>
            <a:r>
              <a:rPr lang="ru-RU" sz="1600" dirty="0" err="1" smtClean="0">
                <a:solidFill>
                  <a:srgbClr val="FFFF99"/>
                </a:solidFill>
              </a:rPr>
              <a:t>Темновой</a:t>
            </a:r>
            <a:r>
              <a:rPr lang="ru-RU" sz="1600" dirty="0" smtClean="0">
                <a:solidFill>
                  <a:srgbClr val="FFFF99"/>
                </a:solidFill>
              </a:rPr>
              <a:t> ток можно вычесть, но шум останется и даже удвоится!</a:t>
            </a:r>
            <a:endParaRPr lang="ru-RU" sz="1600" dirty="0">
              <a:solidFill>
                <a:srgbClr val="FFFF99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79" y="755092"/>
            <a:ext cx="4367054" cy="320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t="12701" r="16299" b="17042"/>
          <a:stretch/>
        </p:blipFill>
        <p:spPr bwMode="auto">
          <a:xfrm>
            <a:off x="76200" y="690265"/>
            <a:ext cx="4907666" cy="416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28600" y="228600"/>
            <a:ext cx="204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99"/>
                </a:solidFill>
              </a:rPr>
              <a:t>FITS </a:t>
            </a:r>
            <a:r>
              <a:rPr lang="ru-RU" sz="2400" dirty="0" smtClean="0">
                <a:solidFill>
                  <a:srgbClr val="FFFF99"/>
                </a:solidFill>
              </a:rPr>
              <a:t>формат</a:t>
            </a:r>
            <a:endParaRPr lang="ru-RU" sz="2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64"/>
          <a:stretch/>
        </p:blipFill>
        <p:spPr bwMode="auto">
          <a:xfrm>
            <a:off x="5147555" y="105833"/>
            <a:ext cx="389669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6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3521075" y="307975"/>
            <a:ext cx="393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FFFF99"/>
                </a:solidFill>
              </a:rPr>
              <a:t>Калибровка ПЗС - кадров.</a:t>
            </a: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79388" y="836613"/>
            <a:ext cx="87852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>
                <a:solidFill>
                  <a:srgbClr val="FFFF99"/>
                </a:solidFill>
              </a:rPr>
              <a:t>    Еще одно замечательное свойство ПЗС – матриц, их очень хорошая стабильность. Если где-то на матрице есть «горячий» или «мертвый» пиксель, то его положение не меняется со временем. Это позволяет бороться с шумами очень простым способом: из полезного кадра (</a:t>
            </a:r>
            <a:r>
              <a:rPr lang="en-US" sz="1600" i="1" u="sng">
                <a:solidFill>
                  <a:srgbClr val="FFFF99"/>
                </a:solidFill>
              </a:rPr>
              <a:t>frame</a:t>
            </a:r>
            <a:r>
              <a:rPr lang="ru-RU" sz="1600">
                <a:solidFill>
                  <a:srgbClr val="FFFF99"/>
                </a:solidFill>
              </a:rPr>
              <a:t>)</a:t>
            </a:r>
            <a:r>
              <a:rPr lang="en-US" sz="1600">
                <a:solidFill>
                  <a:srgbClr val="FFFF99"/>
                </a:solidFill>
              </a:rPr>
              <a:t> </a:t>
            </a:r>
            <a:r>
              <a:rPr lang="ru-RU" sz="1600">
                <a:solidFill>
                  <a:srgbClr val="FFFF99"/>
                </a:solidFill>
              </a:rPr>
              <a:t>вычитается кадр, полученный с тем же временем накопления (</a:t>
            </a:r>
            <a:r>
              <a:rPr lang="ru-RU" sz="1600" i="1" u="sng">
                <a:solidFill>
                  <a:srgbClr val="FFFF99"/>
                </a:solidFill>
              </a:rPr>
              <a:t>экспозицией</a:t>
            </a:r>
            <a:r>
              <a:rPr lang="ru-RU" sz="1600">
                <a:solidFill>
                  <a:srgbClr val="FFFF99"/>
                </a:solidFill>
              </a:rPr>
              <a:t>), но в полной темноте (</a:t>
            </a:r>
            <a:r>
              <a:rPr lang="en-US" sz="1600" i="1" u="sng">
                <a:solidFill>
                  <a:srgbClr val="FFFF99"/>
                </a:solidFill>
              </a:rPr>
              <a:t>dark frame</a:t>
            </a:r>
            <a:r>
              <a:rPr lang="ru-RU" sz="1600">
                <a:solidFill>
                  <a:srgbClr val="FFFF99"/>
                </a:solidFill>
              </a:rPr>
              <a:t>)</a:t>
            </a:r>
            <a:r>
              <a:rPr lang="en-US" sz="1600">
                <a:solidFill>
                  <a:srgbClr val="FFFF99"/>
                </a:solidFill>
              </a:rPr>
              <a:t>.</a:t>
            </a:r>
            <a:endParaRPr lang="ru-RU" sz="1600">
              <a:solidFill>
                <a:srgbClr val="FFFF99"/>
              </a:solidFill>
            </a:endParaRPr>
          </a:p>
        </p:txBody>
      </p: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46375"/>
            <a:ext cx="37147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2774950"/>
            <a:ext cx="37147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9" name="AutoShape 7"/>
          <p:cNvSpPr>
            <a:spLocks noChangeArrowheads="1"/>
          </p:cNvSpPr>
          <p:nvPr/>
        </p:nvSpPr>
        <p:spPr bwMode="auto">
          <a:xfrm>
            <a:off x="4067175" y="4113213"/>
            <a:ext cx="1009650" cy="144462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2890838" y="5708650"/>
            <a:ext cx="4344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  <a:latin typeface="Verdana" pitchFamily="34" charset="0"/>
              </a:rPr>
              <a:t>(frame            dark frame)</a:t>
            </a:r>
            <a:endParaRPr lang="ru-RU" sz="2400">
              <a:solidFill>
                <a:srgbClr val="FFFF99"/>
              </a:solidFill>
              <a:latin typeface="Verdana" pitchFamily="34" charset="0"/>
            </a:endParaRPr>
          </a:p>
        </p:txBody>
      </p:sp>
      <p:sp>
        <p:nvSpPr>
          <p:cNvPr id="85001" name="AutoShape 9"/>
          <p:cNvSpPr>
            <a:spLocks noChangeArrowheads="1"/>
          </p:cNvSpPr>
          <p:nvPr/>
        </p:nvSpPr>
        <p:spPr bwMode="auto">
          <a:xfrm>
            <a:off x="4354513" y="5915025"/>
            <a:ext cx="649287" cy="71438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8500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46375"/>
            <a:ext cx="37147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003" name="AutoShape 11"/>
          <p:cNvSpPr>
            <a:spLocks noChangeArrowheads="1"/>
          </p:cNvSpPr>
          <p:nvPr/>
        </p:nvSpPr>
        <p:spPr bwMode="auto">
          <a:xfrm>
            <a:off x="4067175" y="4329113"/>
            <a:ext cx="1009650" cy="144462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107950" y="833438"/>
            <a:ext cx="8964613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>
                <a:solidFill>
                  <a:srgbClr val="FFFF99"/>
                </a:solidFill>
              </a:rPr>
              <a:t>    Вы видите, поле зрения засвечено неравномерно, заметно потемнение к краю. Этот эффект называется </a:t>
            </a:r>
            <a:r>
              <a:rPr lang="ru-RU" sz="1600" i="1" u="sng">
                <a:solidFill>
                  <a:srgbClr val="FFFF99"/>
                </a:solidFill>
              </a:rPr>
              <a:t>виньетированием</a:t>
            </a:r>
            <a:r>
              <a:rPr lang="ru-RU" sz="1600">
                <a:solidFill>
                  <a:srgbClr val="FFFF99"/>
                </a:solidFill>
              </a:rPr>
              <a:t> и связан с недостатками оптики телескопа. Кроме того, возможна неравномерность чувствительности матрицы от пикселя к пикселю или  просто пылинки на защитном окне матрицы. Разделим кадр, полученный после вычитания </a:t>
            </a:r>
            <a:r>
              <a:rPr lang="en-US" sz="1600" i="1" u="sng">
                <a:solidFill>
                  <a:srgbClr val="FFFF99"/>
                </a:solidFill>
              </a:rPr>
              <a:t>dark frame</a:t>
            </a:r>
            <a:r>
              <a:rPr lang="en-US" sz="1600">
                <a:solidFill>
                  <a:srgbClr val="FFFF99"/>
                </a:solidFill>
              </a:rPr>
              <a:t>, </a:t>
            </a:r>
            <a:r>
              <a:rPr lang="ru-RU" sz="1600">
                <a:solidFill>
                  <a:srgbClr val="FFFF99"/>
                </a:solidFill>
              </a:rPr>
              <a:t>на кадр </a:t>
            </a:r>
            <a:r>
              <a:rPr lang="ru-RU" sz="1600" i="1" u="sng">
                <a:solidFill>
                  <a:srgbClr val="FFFF99"/>
                </a:solidFill>
              </a:rPr>
              <a:t>плоского поля</a:t>
            </a:r>
            <a:r>
              <a:rPr lang="en-US" sz="1600">
                <a:solidFill>
                  <a:srgbClr val="FFFF99"/>
                </a:solidFill>
              </a:rPr>
              <a:t> </a:t>
            </a:r>
            <a:r>
              <a:rPr lang="ru-RU" sz="1600">
                <a:solidFill>
                  <a:srgbClr val="FFFF99"/>
                </a:solidFill>
              </a:rPr>
              <a:t> (</a:t>
            </a:r>
            <a:r>
              <a:rPr lang="en-US" sz="1600" i="1" u="sng">
                <a:solidFill>
                  <a:srgbClr val="FFFF99"/>
                </a:solidFill>
              </a:rPr>
              <a:t>flat field</a:t>
            </a:r>
            <a:r>
              <a:rPr lang="ru-RU" sz="1600">
                <a:solidFill>
                  <a:srgbClr val="FFFF99"/>
                </a:solidFill>
              </a:rPr>
              <a:t>)</a:t>
            </a:r>
            <a:r>
              <a:rPr lang="en-US" sz="1600">
                <a:solidFill>
                  <a:srgbClr val="FFFF99"/>
                </a:solidFill>
              </a:rPr>
              <a:t>. </a:t>
            </a:r>
            <a:r>
              <a:rPr lang="ru-RU" sz="1600">
                <a:solidFill>
                  <a:srgbClr val="FFFF99"/>
                </a:solidFill>
              </a:rPr>
              <a:t>Кадр плоского поля получается при съемке равномерно освещенной поверхности через тот же телескоп, часто для этих целей фотографируют сумеречное небо, когда звезд еще не видно.</a:t>
            </a:r>
          </a:p>
        </p:txBody>
      </p:sp>
      <p:sp>
        <p:nvSpPr>
          <p:cNvPr id="85005" name="AutoShape 13"/>
          <p:cNvSpPr>
            <a:spLocks noChangeArrowheads="1"/>
          </p:cNvSpPr>
          <p:nvPr/>
        </p:nvSpPr>
        <p:spPr bwMode="auto">
          <a:xfrm rot="573539">
            <a:off x="4427538" y="2708275"/>
            <a:ext cx="215900" cy="2952750"/>
          </a:xfrm>
          <a:prstGeom prst="parallelogram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8500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08275"/>
            <a:ext cx="37147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1835150" y="5697538"/>
            <a:ext cx="4757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99"/>
                </a:solidFill>
                <a:latin typeface="Verdana" pitchFamily="34" charset="0"/>
              </a:rPr>
              <a:t>(frame-dark)     /      flat</a:t>
            </a:r>
            <a:r>
              <a:rPr lang="ru-RU" sz="2400">
                <a:solidFill>
                  <a:srgbClr val="FFFF99"/>
                </a:solidFill>
                <a:latin typeface="Verdana" pitchFamily="34" charset="0"/>
              </a:rPr>
              <a:t> </a:t>
            </a:r>
            <a:r>
              <a:rPr lang="en-US" sz="2400">
                <a:solidFill>
                  <a:srgbClr val="FFFF99"/>
                </a:solidFill>
                <a:latin typeface="Verdana" pitchFamily="34" charset="0"/>
              </a:rPr>
              <a:t>field</a:t>
            </a:r>
            <a:endParaRPr lang="ru-RU" sz="2400">
              <a:solidFill>
                <a:srgbClr val="FFFF99"/>
              </a:solidFill>
              <a:latin typeface="Verdana" pitchFamily="34" charset="0"/>
            </a:endParaRPr>
          </a:p>
        </p:txBody>
      </p:sp>
      <p:pic>
        <p:nvPicPr>
          <p:cNvPr id="8501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08275"/>
            <a:ext cx="37147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-0.00047 L -0.54966 -0.000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5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85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5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/>
      <p:bldP spid="84999" grpId="0" animBg="1"/>
      <p:bldP spid="84999" grpId="1" animBg="1"/>
      <p:bldP spid="85000" grpId="0"/>
      <p:bldP spid="85001" grpId="0" animBg="1"/>
      <p:bldP spid="85003" grpId="0" animBg="1"/>
      <p:bldP spid="85003" grpId="1" animBg="1"/>
      <p:bldP spid="85003" grpId="2" animBg="1"/>
      <p:bldP spid="85004" grpId="0"/>
      <p:bldP spid="85005" grpId="0" animBg="1"/>
      <p:bldP spid="85005" grpId="1" animBg="1"/>
      <p:bldP spid="85007" grpId="0"/>
      <p:bldP spid="8500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5" t="14082" r="18424" b="27848"/>
          <a:stretch/>
        </p:blipFill>
        <p:spPr bwMode="auto">
          <a:xfrm>
            <a:off x="3124200" y="722243"/>
            <a:ext cx="5775767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4800" y="228600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FF99"/>
                </a:solidFill>
              </a:rPr>
              <a:t>Вот так примерно выглядит звезда на ПЗС. Как определить центр изображения?</a:t>
            </a:r>
            <a:endParaRPr lang="ru-RU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02567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Задача еще усложняется, если звезда слабая (мало отношение сигнал/шум)</a:t>
            </a:r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1" t="13182" r="23672" b="12183"/>
          <a:stretch/>
        </p:blipFill>
        <p:spPr bwMode="auto">
          <a:xfrm>
            <a:off x="392289" y="1447800"/>
            <a:ext cx="3072048" cy="253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t="9810" r="28476" b="14568"/>
          <a:stretch/>
        </p:blipFill>
        <p:spPr bwMode="auto">
          <a:xfrm>
            <a:off x="3581400" y="1452126"/>
            <a:ext cx="3048000" cy="253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4" t="10127" r="35860" b="15031"/>
          <a:stretch/>
        </p:blipFill>
        <p:spPr bwMode="auto">
          <a:xfrm>
            <a:off x="511937" y="3810000"/>
            <a:ext cx="3035596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9969" r="32835" b="15348"/>
          <a:stretch/>
        </p:blipFill>
        <p:spPr bwMode="auto">
          <a:xfrm>
            <a:off x="3724351" y="3592974"/>
            <a:ext cx="3354576" cy="273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7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02567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Самое простое – определяем центр масс.</a:t>
            </a:r>
            <a:endParaRPr lang="ru-RU" sz="2000" dirty="0">
              <a:solidFill>
                <a:srgbClr val="FFFF99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6" t="43057" r="28731" b="27064"/>
          <a:stretch/>
        </p:blipFill>
        <p:spPr bwMode="auto">
          <a:xfrm>
            <a:off x="228600" y="1003938"/>
            <a:ext cx="4124064" cy="208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7" t="32437" r="31991" b="13607"/>
          <a:stretch/>
        </p:blipFill>
        <p:spPr bwMode="auto">
          <a:xfrm>
            <a:off x="5638800" y="702677"/>
            <a:ext cx="3276600" cy="310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3962400"/>
            <a:ext cx="861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FF99"/>
                </a:solidFill>
              </a:rPr>
              <a:t>Точность метода очень высока. Зависит от соотношения сигнал/шум и от степени дискретизации! При недостаточной дискретизации не работает.</a:t>
            </a:r>
          </a:p>
          <a:p>
            <a:endParaRPr lang="ru-RU" sz="2000" dirty="0">
              <a:solidFill>
                <a:srgbClr val="FFFF99"/>
              </a:solidFill>
            </a:endParaRPr>
          </a:p>
          <a:p>
            <a:endParaRPr lang="ru-RU" sz="2000" dirty="0">
              <a:solidFill>
                <a:srgbClr val="FFFF99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3128" y="4968067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FF99"/>
                </a:solidFill>
                <a:latin typeface="Calibri" panose="020F0502020204030204" pitchFamily="34" charset="0"/>
              </a:rPr>
              <a:t>Найдите центр масс для последовательности:</a:t>
            </a:r>
          </a:p>
          <a:p>
            <a:r>
              <a:rPr lang="ru-RU" dirty="0" smtClean="0">
                <a:solidFill>
                  <a:srgbClr val="FFFF99"/>
                </a:solidFill>
                <a:latin typeface="Calibri" panose="020F0502020204030204" pitchFamily="34" charset="0"/>
              </a:rPr>
              <a:t>856</a:t>
            </a:r>
            <a:r>
              <a:rPr lang="ru-RU" dirty="0" smtClean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773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779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835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948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1541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2368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2579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2159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1447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994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823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769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729</a:t>
            </a:r>
            <a:r>
              <a:rPr lang="ru-RU" dirty="0">
                <a:solidFill>
                  <a:srgbClr val="FFFF99"/>
                </a:solidFill>
              </a:rPr>
              <a:t> </a:t>
            </a:r>
            <a:r>
              <a:rPr lang="ru-RU" dirty="0">
                <a:solidFill>
                  <a:srgbClr val="FFFF99"/>
                </a:solidFill>
                <a:latin typeface="Calibri" panose="020F0502020204030204" pitchFamily="34" charset="0"/>
              </a:rPr>
              <a:t>810</a:t>
            </a:r>
            <a:r>
              <a:rPr lang="ru-RU" dirty="0">
                <a:solidFill>
                  <a:srgbClr val="FFFF9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77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784</Words>
  <Application>Microsoft Office PowerPoint</Application>
  <PresentationFormat>Экран (4:3)</PresentationFormat>
  <Paragraphs>100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Verdana</vt:lpstr>
      <vt:lpstr>Оформление по умолчанию</vt:lpstr>
      <vt:lpstr>Точечный рисунок</vt:lpstr>
      <vt:lpstr>Цифровые панорамные приемники</vt:lpstr>
      <vt:lpstr>ПЗС матрицы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krussh</dc:creator>
  <cp:lastModifiedBy>Vadim Krushinsky</cp:lastModifiedBy>
  <cp:revision>47</cp:revision>
  <cp:lastPrinted>1601-01-01T00:00:00Z</cp:lastPrinted>
  <dcterms:created xsi:type="dcterms:W3CDTF">1601-01-01T00:00:00Z</dcterms:created>
  <dcterms:modified xsi:type="dcterms:W3CDTF">2017-04-03T10:59:53Z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